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83" r:id="rId2"/>
    <p:sldId id="257" r:id="rId3"/>
    <p:sldId id="299" r:id="rId4"/>
    <p:sldId id="300" r:id="rId5"/>
    <p:sldId id="278" r:id="rId6"/>
    <p:sldId id="271" r:id="rId7"/>
    <p:sldId id="269" r:id="rId8"/>
    <p:sldId id="273" r:id="rId9"/>
    <p:sldId id="274" r:id="rId10"/>
    <p:sldId id="275" r:id="rId11"/>
    <p:sldId id="270" r:id="rId12"/>
    <p:sldId id="276" r:id="rId13"/>
    <p:sldId id="259" r:id="rId14"/>
    <p:sldId id="277" r:id="rId15"/>
    <p:sldId id="301" r:id="rId16"/>
    <p:sldId id="266" r:id="rId17"/>
    <p:sldId id="262" r:id="rId18"/>
    <p:sldId id="263" r:id="rId19"/>
    <p:sldId id="264" r:id="rId20"/>
    <p:sldId id="272" r:id="rId21"/>
    <p:sldId id="289" r:id="rId22"/>
    <p:sldId id="290" r:id="rId23"/>
    <p:sldId id="291" r:id="rId24"/>
    <p:sldId id="292" r:id="rId25"/>
    <p:sldId id="282" r:id="rId26"/>
    <p:sldId id="295" r:id="rId27"/>
    <p:sldId id="265" r:id="rId28"/>
    <p:sldId id="298" r:id="rId29"/>
    <p:sldId id="280" r:id="rId30"/>
    <p:sldId id="281" r:id="rId31"/>
    <p:sldId id="279" r:id="rId32"/>
    <p:sldId id="284" r:id="rId33"/>
    <p:sldId id="294" r:id="rId34"/>
    <p:sldId id="296" r:id="rId35"/>
    <p:sldId id="297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le Hejlskov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4" autoAdjust="0"/>
    <p:restoredTop sz="86861" autoAdjust="0"/>
  </p:normalViewPr>
  <p:slideViewPr>
    <p:cSldViewPr snapToGrid="0" snapToObjects="1">
      <p:cViewPr varScale="1">
        <p:scale>
          <a:sx n="140" d="100"/>
          <a:sy n="140" d="100"/>
        </p:scale>
        <p:origin x="-176" y="-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61661"/>
            <a:ext cx="9144000" cy="51433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585173"/>
            <a:ext cx="9144000" cy="26005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3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891" y="363838"/>
            <a:ext cx="5086865" cy="42218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9152" y="1173924"/>
            <a:ext cx="2512540" cy="215553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6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Green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9152" y="1173924"/>
            <a:ext cx="2512540" cy="215553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891" y="363838"/>
            <a:ext cx="5086865" cy="42218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2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Blue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891" y="363838"/>
            <a:ext cx="5086865" cy="42218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9152" y="1173924"/>
            <a:ext cx="2512540" cy="215553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7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112000" y="155221"/>
            <a:ext cx="2031999" cy="17074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6428259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1444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7208323" y="549275"/>
            <a:ext cx="1476375" cy="947738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Drag logo to placeholder to add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208323" y="199716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208323" y="235550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08323" y="2706987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208323" y="3065333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208323" y="3423678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57200" y="2208287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57200" y="3423678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7208323" y="378352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7208323" y="414186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7208323" y="4500211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4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112000" y="155221"/>
            <a:ext cx="2031999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6428259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1444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7208323" y="549275"/>
            <a:ext cx="1476375" cy="94773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logo to placeholder to add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57200" y="2208287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57200" y="3423678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208323" y="199716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208323" y="235550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08323" y="2706987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208323" y="3065333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208323" y="3423678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7208323" y="378352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7208323" y="414186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7208323" y="4500211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5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nymous Case Stud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112000" y="155221"/>
            <a:ext cx="2031999" cy="17074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6428259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Anonymous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1444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57200" y="2208287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57200" y="3423678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208838" y="752475"/>
            <a:ext cx="1417637" cy="577850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Anonymous Title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208323" y="199716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208323" y="235550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08323" y="2706987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208323" y="3065333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208323" y="3423678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7208323" y="378352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7208323" y="414186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208323" y="4500211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9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nymous Case Study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112000" y="155221"/>
            <a:ext cx="2031999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6428259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Anonymous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1444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57200" y="2208287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57200" y="3423678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208838" y="752475"/>
            <a:ext cx="1417637" cy="577850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Anonymous Title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208323" y="199716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208323" y="235550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08323" y="2706987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208323" y="3065333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208323" y="3423678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7208323" y="378352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7208323" y="414186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208323" y="4500211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36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964089"/>
            <a:ext cx="8089557" cy="16057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060"/>
            <a:ext cx="8089900" cy="18405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</p:spTree>
    <p:extLst>
      <p:ext uri="{BB962C8B-B14F-4D97-AF65-F5344CB8AC3E}">
        <p14:creationId xmlns:p14="http://schemas.microsoft.com/office/powerpoint/2010/main" val="158717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4089"/>
            <a:ext cx="8089557" cy="16057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060"/>
            <a:ext cx="8089900" cy="18405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6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Green no Categor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964089"/>
            <a:ext cx="8089557" cy="16057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060"/>
            <a:ext cx="8089900" cy="18405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</p:spTree>
    <p:extLst>
      <p:ext uri="{BB962C8B-B14F-4D97-AF65-F5344CB8AC3E}">
        <p14:creationId xmlns:p14="http://schemas.microsoft.com/office/powerpoint/2010/main" val="224363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61661"/>
            <a:ext cx="9144000" cy="51433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Section Break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585173"/>
            <a:ext cx="9144000" cy="26005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Section Break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400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Blue no Categor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4089"/>
            <a:ext cx="8089557" cy="16057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060"/>
            <a:ext cx="8089900" cy="18405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2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606176"/>
            <a:ext cx="8089900" cy="233829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Text “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1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606176"/>
            <a:ext cx="8089900" cy="233829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Text “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7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Imag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503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20149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477086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787732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8"/>
          </p:nvPr>
        </p:nvSpPr>
        <p:spPr>
          <a:xfrm>
            <a:off x="6116784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427430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4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Imag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09503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6D6F7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20149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3477086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6D6F7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787732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6116784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6D6F7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427430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0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176" y="1242111"/>
            <a:ext cx="4010833" cy="3192946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1" y="1242110"/>
            <a:ext cx="4221364" cy="3014815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34337" y="1479344"/>
            <a:ext cx="3368079" cy="253039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6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176" y="1242111"/>
            <a:ext cx="4010833" cy="3192946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1" y="1242110"/>
            <a:ext cx="4221364" cy="3014815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34337" y="1479344"/>
            <a:ext cx="3368079" cy="253039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3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Screensho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807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2633" y="1165759"/>
            <a:ext cx="4635062" cy="3383824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pic>
        <p:nvPicPr>
          <p:cNvPr id="4" name="Picture 3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47" y="890231"/>
            <a:ext cx="2009932" cy="403882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466728" y="1411941"/>
            <a:ext cx="1693322" cy="299196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2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Screensho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807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2633" y="1165759"/>
            <a:ext cx="4635062" cy="3383824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pic>
        <p:nvPicPr>
          <p:cNvPr id="4" name="Picture 3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47" y="890231"/>
            <a:ext cx="2009932" cy="403882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466728" y="1411941"/>
            <a:ext cx="1693322" cy="299196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7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sho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514" y="1070094"/>
            <a:ext cx="3645244" cy="33944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075892"/>
            <a:ext cx="4281102" cy="342488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77875" y="1301750"/>
            <a:ext cx="3768725" cy="21621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Drag Screenshot or Picture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61661"/>
            <a:ext cx="9144000" cy="51433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585173"/>
            <a:ext cx="9144000" cy="26005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521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sho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514" y="1070094"/>
            <a:ext cx="3645244" cy="33944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pic>
        <p:nvPicPr>
          <p:cNvPr id="4" name="Picture 3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075892"/>
            <a:ext cx="4281102" cy="342488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77875" y="1301750"/>
            <a:ext cx="3768725" cy="21621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760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rg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410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rg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28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reenshots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0129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3647057"/>
            <a:ext cx="3963773" cy="106332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7" y="1063229"/>
            <a:ext cx="3390257" cy="2712206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42073" y="1241425"/>
            <a:ext cx="2994024" cy="17272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5"/>
          </p:nvPr>
        </p:nvSpPr>
        <p:spPr>
          <a:xfrm>
            <a:off x="4533151" y="3658629"/>
            <a:ext cx="3963773" cy="106332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pic>
        <p:nvPicPr>
          <p:cNvPr id="17" name="Picture 16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09" y="1074801"/>
            <a:ext cx="3390257" cy="2712206"/>
          </a:xfrm>
          <a:prstGeom prst="rect">
            <a:avLst/>
          </a:prstGeom>
        </p:spPr>
      </p:pic>
      <p:sp>
        <p:nvSpPr>
          <p:cNvPr id="1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018025" y="1252997"/>
            <a:ext cx="2994024" cy="17272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661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reenshots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0129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3647057"/>
            <a:ext cx="3963773" cy="106332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pic>
        <p:nvPicPr>
          <p:cNvPr id="15" name="Picture 14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7" y="1063229"/>
            <a:ext cx="3390257" cy="2712206"/>
          </a:xfrm>
          <a:prstGeom prst="rect">
            <a:avLst/>
          </a:prstGeom>
        </p:spPr>
      </p:pic>
      <p:sp>
        <p:nvSpPr>
          <p:cNvPr id="1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42073" y="1241425"/>
            <a:ext cx="2994024" cy="17272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5"/>
          </p:nvPr>
        </p:nvSpPr>
        <p:spPr>
          <a:xfrm>
            <a:off x="4533151" y="3658629"/>
            <a:ext cx="3963773" cy="106332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pic>
        <p:nvPicPr>
          <p:cNvPr id="18" name="Picture 17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09" y="1074801"/>
            <a:ext cx="3390257" cy="2712206"/>
          </a:xfrm>
          <a:prstGeom prst="rect">
            <a:avLst/>
          </a:prstGeom>
        </p:spPr>
      </p:pic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018025" y="1252997"/>
            <a:ext cx="2994024" cy="17272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464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0129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3088"/>
            <a:ext cx="3963773" cy="254555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9460" y="1003088"/>
            <a:ext cx="3927870" cy="254555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28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0129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3088"/>
            <a:ext cx="3963773" cy="254555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9460" y="1003088"/>
            <a:ext cx="3927870" cy="254555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888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33492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831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132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8918" y="100831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48918" y="1488131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22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33492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831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132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8918" y="100831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48918" y="1488131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accent2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438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110151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6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61661"/>
            <a:ext cx="9144000" cy="51433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Section Break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585173"/>
            <a:ext cx="9144000" cy="26005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Section Break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313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110151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30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83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7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4971707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96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4971707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30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471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644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7695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ing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61661"/>
            <a:ext cx="9144000" cy="51433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Ending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585173"/>
            <a:ext cx="9144000" cy="26005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Ending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72873" y="4641454"/>
            <a:ext cx="1077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 smtClean="0">
                <a:latin typeface="Helvetica Neue"/>
                <a:cs typeface="Helvetica Neue"/>
              </a:rPr>
              <a:t>@alfresco</a:t>
            </a:r>
            <a:endParaRPr lang="en-US" sz="1600" b="0" i="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191313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ing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61661"/>
            <a:ext cx="9144000" cy="51433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Ending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585173"/>
            <a:ext cx="9144000" cy="26005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Ending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72873" y="4641454"/>
            <a:ext cx="1077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 smtClean="0">
                <a:latin typeface="Helvetica Neue"/>
                <a:cs typeface="Helvetica Neue"/>
              </a:rPr>
              <a:t>@alfresco</a:t>
            </a:r>
            <a:endParaRPr lang="en-US" sz="1600" b="0" i="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8309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eaker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329728" y="1652278"/>
            <a:ext cx="1757898" cy="175789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508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281" y="2061661"/>
            <a:ext cx="4394131" cy="514333"/>
          </a:xfrm>
        </p:spPr>
        <p:txBody>
          <a:bodyPr>
            <a:noAutofit/>
          </a:bodyPr>
          <a:lstStyle>
            <a:lvl1pPr algn="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Speaker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281" y="2585173"/>
            <a:ext cx="4394131" cy="260056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Speaker Title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395076" y="1720850"/>
            <a:ext cx="1627188" cy="16240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 smtClean="0"/>
              <a:t>Drag picture of speaker or company logo to </a:t>
            </a:r>
            <a:r>
              <a:rPr lang="en-US" dirty="0" err="1" smtClean="0"/>
              <a:t>addz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5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eaker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281" y="2061661"/>
            <a:ext cx="4394131" cy="514333"/>
          </a:xfrm>
        </p:spPr>
        <p:txBody>
          <a:bodyPr>
            <a:noAutofit/>
          </a:bodyPr>
          <a:lstStyle>
            <a:lvl1pPr algn="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Speaker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281" y="2585173"/>
            <a:ext cx="4394131" cy="260056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Speaker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29728" y="1652278"/>
            <a:ext cx="1757898" cy="175789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>
            <a:outerShdw blurRad="508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395076" y="1720850"/>
            <a:ext cx="1627188" cy="16240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 smtClean="0"/>
              <a:t>Drag picture of speaker or company logo to </a:t>
            </a:r>
            <a:r>
              <a:rPr lang="en-US" dirty="0" err="1" smtClean="0"/>
              <a:t>addz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6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1444"/>
            <a:ext cx="8089557" cy="33944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3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1444"/>
            <a:ext cx="8089557" cy="33944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47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9152" y="1173924"/>
            <a:ext cx="2512540" cy="215553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891" y="363838"/>
            <a:ext cx="5086865" cy="42218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8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5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59" r:id="rId3"/>
    <p:sldLayoutId id="2147483689" r:id="rId4"/>
    <p:sldLayoutId id="2147483677" r:id="rId5"/>
    <p:sldLayoutId id="2147483682" r:id="rId6"/>
    <p:sldLayoutId id="2147483673" r:id="rId7"/>
    <p:sldLayoutId id="2147483666" r:id="rId8"/>
    <p:sldLayoutId id="2147483650" r:id="rId9"/>
    <p:sldLayoutId id="2147483661" r:id="rId10"/>
    <p:sldLayoutId id="2147483698" r:id="rId11"/>
    <p:sldLayoutId id="2147483699" r:id="rId12"/>
    <p:sldLayoutId id="2147483662" r:id="rId13"/>
    <p:sldLayoutId id="2147483674" r:id="rId14"/>
    <p:sldLayoutId id="2147483686" r:id="rId15"/>
    <p:sldLayoutId id="2147483687" r:id="rId16"/>
    <p:sldLayoutId id="2147483675" r:id="rId17"/>
    <p:sldLayoutId id="2147483676" r:id="rId18"/>
    <p:sldLayoutId id="2147483696" r:id="rId19"/>
    <p:sldLayoutId id="2147483697" r:id="rId20"/>
    <p:sldLayoutId id="2147483695" r:id="rId21"/>
    <p:sldLayoutId id="2147483694" r:id="rId22"/>
    <p:sldLayoutId id="2147483684" r:id="rId23"/>
    <p:sldLayoutId id="2147483685" r:id="rId24"/>
    <p:sldLayoutId id="2147483680" r:id="rId25"/>
    <p:sldLayoutId id="2147483702" r:id="rId26"/>
    <p:sldLayoutId id="2147483703" r:id="rId27"/>
    <p:sldLayoutId id="2147483704" r:id="rId28"/>
    <p:sldLayoutId id="2147483660" r:id="rId29"/>
    <p:sldLayoutId id="2147483663" r:id="rId30"/>
    <p:sldLayoutId id="2147483700" r:id="rId31"/>
    <p:sldLayoutId id="2147483701" r:id="rId32"/>
    <p:sldLayoutId id="2147483664" r:id="rId33"/>
    <p:sldLayoutId id="2147483665" r:id="rId34"/>
    <p:sldLayoutId id="2147483652" r:id="rId35"/>
    <p:sldLayoutId id="2147483667" r:id="rId36"/>
    <p:sldLayoutId id="2147483653" r:id="rId37"/>
    <p:sldLayoutId id="2147483668" r:id="rId38"/>
    <p:sldLayoutId id="2147483654" r:id="rId39"/>
    <p:sldLayoutId id="2147483669" r:id="rId40"/>
    <p:sldLayoutId id="2147483655" r:id="rId41"/>
    <p:sldLayoutId id="2147483670" r:id="rId42"/>
    <p:sldLayoutId id="2147483656" r:id="rId43"/>
    <p:sldLayoutId id="2147483671" r:id="rId44"/>
    <p:sldLayoutId id="2147483657" r:id="rId45"/>
    <p:sldLayoutId id="2147483672" r:id="rId46"/>
    <p:sldLayoutId id="2147483679" r:id="rId47"/>
    <p:sldLayoutId id="2147483690" r:id="rId48"/>
    <p:sldLayoutId id="2147483691" r:id="rId4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hyperlink" Target="http://docs.alfresco.com/community/concepts/alfresco-sdk-compatibility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hyperlink" Target="https://github.com/Alfresco/alfresco-sdk/issues/34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hyperlink" Target="https://gist.github.com/ohej/a47ab1c0f6aac7db1b94%23file-pom-xml-L7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ole.hejlskov@alfresco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hyperlink" Target="https://www.youtube.com/watch?v=utYZaVe9Nd0" TargetMode="External"/><Relationship Id="rId3" Type="http://schemas.openxmlformats.org/officeDocument/2006/relationships/hyperlink" Target="http://docs.alfresco.com/community/concepts/alfresco-sdk-intro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hyperlink" Target="http://docs.alfresco.com/community/concepts/alfresco-sdk-compatibility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Alfresco SDK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Past, present and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8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Bad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Alfresco SDK was created before Alfresco was fully “</a:t>
            </a:r>
            <a:r>
              <a:rPr lang="en-US" b="1" dirty="0" err="1" smtClean="0"/>
              <a:t>mavenized</a:t>
            </a:r>
            <a:r>
              <a:rPr lang="en-US" b="1" dirty="0" smtClean="0"/>
              <a:t>”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This means that a lot of hacks was made in the SDK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H2 support ended in limbo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Solr</a:t>
            </a:r>
            <a:r>
              <a:rPr lang="en-US" dirty="0" smtClean="0"/>
              <a:t> artifacts changed in 4.2.f, 5.0.c and 5.0.d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Solr</a:t>
            </a:r>
            <a:r>
              <a:rPr lang="en-US" dirty="0" smtClean="0"/>
              <a:t> SSL / Repo SSL hacks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Replacer plugin to comment out sections in </a:t>
            </a:r>
            <a:r>
              <a:rPr lang="en-US" dirty="0" err="1" smtClean="0"/>
              <a:t>web.xml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hlinkClick r:id="rId2"/>
              </a:rPr>
              <a:t>Complex compatibility matrix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Java 7 </a:t>
            </a:r>
            <a:r>
              <a:rPr lang="en-US" dirty="0" err="1" smtClean="0"/>
              <a:t>vs</a:t>
            </a:r>
            <a:r>
              <a:rPr lang="en-US" dirty="0" smtClean="0"/>
              <a:t> Java 8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SDK 2.1 was Java8 only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SDK 2.1.1 reverted this so it once again works with Java7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SDK 2.2 is compatible with Java7 and Java8, but 5.1 only works with Java8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SDK 2.2 is only compatible with Alfresco 5.1 and onwards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1878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Ugly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2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Ugly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AMPs + Custom directory layout + hot reloading == Messy </a:t>
            </a:r>
            <a:r>
              <a:rPr lang="en-US" b="1" dirty="0" err="1" smtClean="0"/>
              <a:t>classpath</a:t>
            </a:r>
            <a:endParaRPr lang="en-US" b="1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alfresco-maven-plugin installs AMP into the WAR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Also copies everything to target/classes + target/test-classes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Same resources present in three locations, which one wins?</a:t>
            </a:r>
          </a:p>
          <a:p>
            <a:pPr marL="1657350" lvl="3" indent="-285750">
              <a:buFont typeface="Arial"/>
              <a:buChar char="•"/>
            </a:pPr>
            <a:r>
              <a:rPr lang="en-US" dirty="0" smtClean="0">
                <a:hlinkClick r:id="rId2"/>
              </a:rPr>
              <a:t>Resources are loaded twice (at least)</a:t>
            </a:r>
            <a:endParaRPr lang="en-US" dirty="0" smtClean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Will every IDE respect all the &lt;resources/&gt; instructions to make sure files are put in the right place? </a:t>
            </a:r>
          </a:p>
          <a:p>
            <a:pPr marL="1657350" lvl="3" indent="-285750">
              <a:buFont typeface="Arial"/>
              <a:buChar char="•"/>
            </a:pPr>
            <a:r>
              <a:rPr lang="en-US" b="1" dirty="0" smtClean="0"/>
              <a:t>YES</a:t>
            </a:r>
            <a:r>
              <a:rPr lang="en-US" dirty="0" smtClean="0"/>
              <a:t> – but it takes ~150 lines of Maven configuration 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Archetype changes between almost every release</a:t>
            </a:r>
            <a:br>
              <a:rPr lang="en-US" b="1" dirty="0" smtClean="0"/>
            </a:b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Static copy of H2 dialect DB scripts causes incompatibility</a:t>
            </a:r>
            <a:br>
              <a:rPr lang="en-US" b="1" dirty="0" smtClean="0"/>
            </a:b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Upgrading a SDK project is a major pain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32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Past, Present and 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4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1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4214" y="2509548"/>
            <a:ext cx="84599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97740" y="2157717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54214" y="166129"/>
            <a:ext cx="3347357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Alfresco Maven SDK </a:t>
            </a:r>
            <a:r>
              <a:rPr lang="en-US" sz="1200" dirty="0" smtClean="0"/>
              <a:t>Founded by Gab and Maurizio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- All-in-one + Repo AMP archetypes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- Limited features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- Mostly focused on building AMPS and running</a:t>
            </a:r>
            <a:endParaRPr lang="en-US" sz="1200" dirty="0"/>
          </a:p>
          <a:p>
            <a:endParaRPr lang="en-US" sz="1200" dirty="0"/>
          </a:p>
        </p:txBody>
      </p:sp>
      <p:cxnSp>
        <p:nvCxnSpPr>
          <p:cNvPr id="13" name="Straight Arrow Connector 12"/>
          <p:cNvCxnSpPr>
            <a:stCxn id="7" idx="0"/>
            <a:endCxn id="9" idx="2"/>
          </p:cNvCxnSpPr>
          <p:nvPr/>
        </p:nvCxnSpPr>
        <p:spPr>
          <a:xfrm flipV="1">
            <a:off x="1824062" y="1181792"/>
            <a:ext cx="3831" cy="975925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36474" y="2174046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8850" y="3530844"/>
            <a:ext cx="1827893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/>
              <a:t>Alfresco Maven SDK </a:t>
            </a:r>
            <a:r>
              <a:rPr lang="en-US" sz="1200" b="1" dirty="0" smtClean="0"/>
              <a:t>1.1.1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- Remote unit test runner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- </a:t>
            </a:r>
            <a:r>
              <a:rPr lang="en-US" sz="1200" dirty="0" err="1" smtClean="0"/>
              <a:t>JRebel</a:t>
            </a:r>
            <a:r>
              <a:rPr lang="en-US" sz="1200" dirty="0" smtClean="0"/>
              <a:t> support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- </a:t>
            </a:r>
            <a:r>
              <a:rPr lang="en-US" sz="1200" dirty="0" err="1" smtClean="0"/>
              <a:t>Solr</a:t>
            </a:r>
            <a:r>
              <a:rPr lang="en-US" sz="1200" dirty="0" smtClean="0"/>
              <a:t> support</a:t>
            </a:r>
            <a:endParaRPr lang="en-US" sz="1200" dirty="0"/>
          </a:p>
          <a:p>
            <a:endParaRPr lang="en-US" sz="1200" dirty="0"/>
          </a:p>
        </p:txBody>
      </p: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3762796" y="2543378"/>
            <a:ext cx="1" cy="987466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32264" y="147986"/>
            <a:ext cx="3347357" cy="17543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Code migrated to </a:t>
            </a:r>
            <a:r>
              <a:rPr lang="en-US" sz="1200" dirty="0" err="1" smtClean="0"/>
              <a:t>GitHub</a:t>
            </a:r>
            <a:endParaRPr lang="en-US" sz="1200" dirty="0" smtClean="0"/>
          </a:p>
          <a:p>
            <a:pPr marL="171450" indent="-171450">
              <a:buFontTx/>
              <a:buChar char="-"/>
            </a:pPr>
            <a:r>
              <a:rPr lang="en-US" sz="1200" b="1" dirty="0" smtClean="0"/>
              <a:t>2.0 released 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First release on Maven Central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Fully supported by Alfresco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Renamed to “Alfresco SDK”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Hot reloading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Spring loaded for Java hot reloading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Functional and regression testing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Share AMP support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79621" y="2180020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</a:p>
        </p:txBody>
      </p:sp>
      <p:cxnSp>
        <p:nvCxnSpPr>
          <p:cNvPr id="32" name="Straight Arrow Connector 31"/>
          <p:cNvCxnSpPr>
            <a:stCxn id="31" idx="0"/>
            <a:endCxn id="30" idx="2"/>
          </p:cNvCxnSpPr>
          <p:nvPr/>
        </p:nvCxnSpPr>
        <p:spPr>
          <a:xfrm flipV="1">
            <a:off x="5905943" y="1902313"/>
            <a:ext cx="0" cy="277707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26978" y="2140216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9735" y="2976847"/>
            <a:ext cx="216713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b="1" dirty="0" smtClean="0"/>
              <a:t>2.1 released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Improved hot reloading</a:t>
            </a:r>
          </a:p>
          <a:p>
            <a:pPr marL="171450" indent="-171450">
              <a:buFontTx/>
              <a:buChar char="-"/>
            </a:pPr>
            <a:r>
              <a:rPr lang="en-US" sz="1200" b="1" dirty="0" smtClean="0"/>
              <a:t>Full documentation revamp</a:t>
            </a:r>
          </a:p>
          <a:p>
            <a:pPr marL="171450" indent="-171450">
              <a:buFontTx/>
              <a:buChar char="-"/>
            </a:pPr>
            <a:endParaRPr lang="en-US" sz="1200" b="1" dirty="0" smtClean="0"/>
          </a:p>
        </p:txBody>
      </p:sp>
      <p:cxnSp>
        <p:nvCxnSpPr>
          <p:cNvPr id="41" name="Straight Arrow Connector 40"/>
          <p:cNvCxnSpPr>
            <a:stCxn id="39" idx="2"/>
            <a:endCxn id="40" idx="0"/>
          </p:cNvCxnSpPr>
          <p:nvPr/>
        </p:nvCxnSpPr>
        <p:spPr>
          <a:xfrm>
            <a:off x="7253300" y="2509548"/>
            <a:ext cx="0" cy="467299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2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Present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42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Present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2.2 released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Number of bug fixes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Dedicated H2 artifact </a:t>
            </a:r>
            <a:r>
              <a:rPr lang="en-US" b="1" i="1" dirty="0" smtClean="0"/>
              <a:t>(Thanks Samuel!!)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Remove Java8 dependency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However 5.1 is only supported on Java8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ONLY Compatible with 5.1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No spring-loaded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Security issue in spring-loaded causes trouble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2.1.1 not compatible with 5.1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Works if you manually patch with H2 scripts or use an external DB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724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Present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Features of the Alfresco SDK 2.2 Today</a:t>
            </a:r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All-in-one, Repository AMP and Share AMP archetypes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Hot reloading</a:t>
            </a:r>
          </a:p>
          <a:p>
            <a:pPr marL="742950" lvl="1" indent="-285750">
              <a:buFont typeface="Arial"/>
              <a:buChar char="•"/>
            </a:pPr>
            <a:r>
              <a:rPr lang="en-US" strike="sngStrike" dirty="0" smtClean="0">
                <a:solidFill>
                  <a:srgbClr val="FF0000"/>
                </a:solidFill>
              </a:rPr>
              <a:t>Java classes (spring loaded)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Static resources (client side </a:t>
            </a:r>
            <a:r>
              <a:rPr lang="en-US" dirty="0" err="1" smtClean="0">
                <a:solidFill>
                  <a:schemeClr val="tx2"/>
                </a:solidFill>
              </a:rPr>
              <a:t>Javascript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and CSS)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47AA42"/>
                </a:solidFill>
              </a:rPr>
              <a:t>Server side </a:t>
            </a:r>
            <a:r>
              <a:rPr lang="en-US" dirty="0" err="1" smtClean="0">
                <a:solidFill>
                  <a:srgbClr val="47AA42"/>
                </a:solidFill>
              </a:rPr>
              <a:t>javascript</a:t>
            </a:r>
            <a:endParaRPr lang="en-US" dirty="0">
              <a:solidFill>
                <a:srgbClr val="47AA42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trike="sngStrike" dirty="0" smtClean="0">
                <a:solidFill>
                  <a:srgbClr val="FF0000"/>
                </a:solidFill>
              </a:rPr>
              <a:t>Spring Beans</a:t>
            </a:r>
          </a:p>
          <a:p>
            <a:pPr marL="1200150" lvl="2" indent="-285750">
              <a:buFont typeface="Arial"/>
              <a:buChar char="•"/>
            </a:pPr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Can be added by using </a:t>
            </a:r>
            <a:r>
              <a:rPr lang="en-US" i="1" dirty="0" err="1" smtClean="0">
                <a:solidFill>
                  <a:schemeClr val="tx1">
                    <a:lumMod val="50000"/>
                  </a:schemeClr>
                </a:solidFill>
              </a:rPr>
              <a:t>JRebel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, but we have seen a number of issues regarding </a:t>
            </a:r>
            <a:r>
              <a:rPr lang="en-US" i="1" dirty="0" err="1" smtClean="0">
                <a:solidFill>
                  <a:schemeClr val="tx1">
                    <a:lumMod val="50000"/>
                  </a:schemeClr>
                </a:solidFill>
              </a:rPr>
              <a:t>behaviours</a:t>
            </a:r>
            <a:r>
              <a:rPr lang="en-US" i="1" dirty="0" smtClean="0">
                <a:solidFill>
                  <a:schemeClr val="tx1">
                    <a:lumMod val="50000"/>
                  </a:schemeClr>
                </a:solidFill>
              </a:rPr>
              <a:t> being loaded multiple times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Dynamic “refresh web scripts” when compiling/process-resources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 Integration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Eclipse and </a:t>
            </a:r>
            <a:r>
              <a:rPr lang="en-US" dirty="0" err="1" smtClean="0"/>
              <a:t>IntelliJ</a:t>
            </a:r>
            <a:r>
              <a:rPr lang="en-US" dirty="0" smtClean="0"/>
              <a:t> IDEA works mostly out of the box</a:t>
            </a:r>
          </a:p>
          <a:p>
            <a:endParaRPr lang="en-US" i="1" dirty="0">
              <a:solidFill>
                <a:srgbClr val="8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8152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Present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2.1.1 is not compatible with 5.1.x</a:t>
            </a:r>
            <a:br>
              <a:rPr lang="en-US" b="1" dirty="0" smtClean="0"/>
            </a:b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2.2 is only compatible with 5.1 but not 5.0</a:t>
            </a:r>
            <a:br>
              <a:rPr lang="en-US" b="1" dirty="0" smtClean="0"/>
            </a:b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5.1 introduced a new table for authorization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The SDK contains a copy of the </a:t>
            </a:r>
            <a:r>
              <a:rPr lang="en-US" dirty="0" err="1" smtClean="0"/>
              <a:t>PostgreSQL</a:t>
            </a:r>
            <a:r>
              <a:rPr lang="en-US" dirty="0" smtClean="0"/>
              <a:t> DB scripts that H2 uses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The H2 scripts are now out dated</a:t>
            </a:r>
            <a:endParaRPr lang="en-US" dirty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This issue also affects 4.2.5 and SDK 1.1.1 projects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The solution was to create an H2 artifact that is released along with the repository – including community edition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We now have this from 5.0.d and onwards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SDK 2.1.1 </a:t>
            </a:r>
            <a:r>
              <a:rPr lang="en-US" b="1" i="1" dirty="0" smtClean="0"/>
              <a:t>can</a:t>
            </a:r>
            <a:r>
              <a:rPr lang="en-US" i="1" dirty="0" smtClean="0"/>
              <a:t> </a:t>
            </a:r>
            <a:r>
              <a:rPr lang="en-US" dirty="0" smtClean="0"/>
              <a:t>be modified to work with 5.1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Working example </a:t>
            </a:r>
            <a:r>
              <a:rPr lang="en-US" dirty="0" smtClean="0">
                <a:hlinkClick r:id="rId2"/>
              </a:rPr>
              <a:t>can be found here</a:t>
            </a:r>
            <a:r>
              <a:rPr lang="en-US" dirty="0" smtClean="0"/>
              <a:t> </a:t>
            </a:r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6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Ole Hejlskov	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Product Manager, Developer Platform &amp; APIs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454281" y="2845229"/>
            <a:ext cx="4394131" cy="260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ole.hejlskov@alfresco.com</a:t>
            </a:r>
            <a:endParaRPr lang="en-US" dirty="0" smtClean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454281" y="3127657"/>
            <a:ext cx="4394131" cy="260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@</a:t>
            </a:r>
            <a:r>
              <a:rPr lang="en-US" dirty="0" err="1" smtClean="0"/>
              <a:t>OleHejlskov</a:t>
            </a:r>
            <a:endParaRPr lang="en-US" dirty="0" smtClean="0"/>
          </a:p>
        </p:txBody>
      </p:sp>
      <p:pic>
        <p:nvPicPr>
          <p:cNvPr id="3" name="Picture Placeholder 2" descr="12474008_10154043422484781_4006054906619703327_o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" b="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032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5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step back for a minute..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1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problem we are trying to solve?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77200"/>
            <a:ext cx="9144000" cy="1463356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“As a developer I need simple, agile, and future-proof tools to </a:t>
            </a:r>
            <a:r>
              <a:rPr lang="en-US" i="1" u="sng" dirty="0"/>
              <a:t>extend</a:t>
            </a:r>
            <a:r>
              <a:rPr lang="en-US" i="1" dirty="0"/>
              <a:t> Alfresco so that I can meet the needs of my evolving </a:t>
            </a:r>
            <a:r>
              <a:rPr lang="en-US" i="1" dirty="0" smtClean="0"/>
              <a:t>business”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023500"/>
            <a:ext cx="9144000" cy="1637318"/>
          </a:xfrm>
        </p:spPr>
        <p:txBody>
          <a:bodyPr>
            <a:norm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Modern, Industry-Standard Conventions and Tooling, </a:t>
            </a: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Comprehensive and Reliable Public </a:t>
            </a:r>
            <a:r>
              <a:rPr lang="en-US" sz="2400" i="1" dirty="0" smtClean="0">
                <a:solidFill>
                  <a:schemeClr val="bg1"/>
                </a:solidFill>
              </a:rPr>
              <a:t>APIs and </a:t>
            </a:r>
            <a:r>
              <a:rPr lang="en-US" sz="2400" i="1" dirty="0">
                <a:solidFill>
                  <a:schemeClr val="bg1"/>
                </a:solidFill>
              </a:rPr>
              <a:t/>
            </a: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u="sng" dirty="0">
                <a:solidFill>
                  <a:schemeClr val="bg1"/>
                </a:solidFill>
              </a:rPr>
              <a:t>Supported</a:t>
            </a:r>
            <a:r>
              <a:rPr lang="en-US" sz="2400" i="1" dirty="0">
                <a:solidFill>
                  <a:schemeClr val="bg1"/>
                </a:solidFill>
              </a:rPr>
              <a:t> Extension Mechanisms </a:t>
            </a:r>
            <a:endParaRPr lang="en-US" sz="2400" i="1" dirty="0" smtClean="0">
              <a:solidFill>
                <a:schemeClr val="bg1"/>
              </a:solidFill>
            </a:endParaRPr>
          </a:p>
          <a:p>
            <a:r>
              <a:rPr lang="en-US" sz="1400" i="1" u="sng" dirty="0">
                <a:solidFill>
                  <a:schemeClr val="bg1"/>
                </a:solidFill>
              </a:rPr>
              <a:t>T</a:t>
            </a:r>
            <a:r>
              <a:rPr lang="en-US" sz="1400" i="1" u="sng" dirty="0" smtClean="0">
                <a:solidFill>
                  <a:schemeClr val="bg1"/>
                </a:solidFill>
              </a:rPr>
              <a:t>hat </a:t>
            </a:r>
            <a:r>
              <a:rPr lang="en-US" sz="1400" i="1" u="sng" dirty="0">
                <a:solidFill>
                  <a:schemeClr val="bg1"/>
                </a:solidFill>
              </a:rPr>
              <a:t>Work Across Versions of the </a:t>
            </a:r>
            <a:r>
              <a:rPr lang="en-US" sz="1400" i="1" u="sng" dirty="0" smtClean="0">
                <a:solidFill>
                  <a:schemeClr val="bg1"/>
                </a:solidFill>
              </a:rPr>
              <a:t>Product</a:t>
            </a:r>
            <a:endParaRPr lang="en-US" sz="1400" u="sng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2190552"/>
            <a:ext cx="9144000" cy="514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en-US" sz="2800" i="1" dirty="0"/>
              <a:t>I expect to achieve this with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867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0" y="1606176"/>
            <a:ext cx="8089900" cy="2732023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Lifecycle management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Tooling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Hot reloading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Seamless integration with IDEs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Based on standards and conventions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Small footprint on projects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Easy to upgrade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Compatibility across versions</a:t>
            </a:r>
          </a:p>
          <a:p>
            <a:pPr marL="342900" indent="-342900">
              <a:buFont typeface="Arial"/>
              <a:buChar char="•"/>
            </a:pPr>
            <a:r>
              <a:rPr lang="en-US" sz="2100" b="1" dirty="0" smtClean="0"/>
              <a:t>Users should not have to be a Maven expert to get the SDK running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992290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 all starts with a JAR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15375" y="4786313"/>
            <a:ext cx="428625" cy="274637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0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AMP </a:t>
            </a:r>
            <a:r>
              <a:rPr lang="en-US" b="1" dirty="0" err="1" smtClean="0"/>
              <a:t>vs</a:t>
            </a:r>
            <a:r>
              <a:rPr lang="en-US" b="1" dirty="0" smtClean="0"/>
              <a:t> JAR</a:t>
            </a:r>
          </a:p>
          <a:p>
            <a:endParaRPr lang="en-US" b="1" dirty="0" smtClean="0"/>
          </a:p>
          <a:p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endParaRPr lang="en-US" b="1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35342"/>
              </p:ext>
            </p:extLst>
          </p:nvPr>
        </p:nvGraphicFramePr>
        <p:xfrm>
          <a:off x="255662" y="752932"/>
          <a:ext cx="8370831" cy="38462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8409"/>
                <a:gridCol w="1382145"/>
                <a:gridCol w="2790277"/>
              </a:tblGrid>
              <a:tr h="42736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JAR</a:t>
                      </a:r>
                      <a:endParaRPr lang="en-US" dirty="0"/>
                    </a:p>
                  </a:txBody>
                  <a:tcPr/>
                </a:tc>
              </a:tr>
              <a:tr h="427365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baseline="0" dirty="0" smtClean="0"/>
                        <a:t> party dependencies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7365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 module load 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47AA42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47AA4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7365">
                <a:tc>
                  <a:txBody>
                    <a:bodyPr/>
                    <a:lstStyle/>
                    <a:p>
                      <a:r>
                        <a:rPr lang="en-US" dirty="0" smtClean="0"/>
                        <a:t>Isolated</a:t>
                      </a:r>
                      <a:r>
                        <a:rPr lang="en-US" baseline="0" dirty="0" smtClean="0"/>
                        <a:t> and separated class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47AA42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47AA42"/>
                        </a:solidFill>
                      </a:endParaRPr>
                    </a:p>
                  </a:txBody>
                  <a:tcPr/>
                </a:tc>
              </a:tr>
              <a:tr h="427365">
                <a:tc>
                  <a:txBody>
                    <a:bodyPr/>
                    <a:lstStyle/>
                    <a:p>
                      <a:r>
                        <a:rPr lang="en-US" dirty="0" smtClean="0"/>
                        <a:t>Transient dependency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47AA42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47AA42"/>
                        </a:solidFill>
                      </a:endParaRPr>
                    </a:p>
                  </a:txBody>
                  <a:tcPr/>
                </a:tc>
              </a:tr>
              <a:tr h="427365">
                <a:tc>
                  <a:txBody>
                    <a:bodyPr/>
                    <a:lstStyle/>
                    <a:p>
                      <a:r>
                        <a:rPr lang="en-US" dirty="0" smtClean="0"/>
                        <a:t>Works for both repo and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47AA42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47AA4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47AA42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47AA42"/>
                        </a:solidFill>
                      </a:endParaRPr>
                    </a:p>
                  </a:txBody>
                  <a:tcPr/>
                </a:tc>
              </a:tr>
              <a:tr h="427365">
                <a:tc>
                  <a:txBody>
                    <a:bodyPr/>
                    <a:lstStyle/>
                    <a:p>
                      <a:r>
                        <a:rPr lang="en-US" dirty="0" smtClean="0"/>
                        <a:t>Invasive/Complex Maven </a:t>
                      </a:r>
                      <a:r>
                        <a:rPr lang="en-US" baseline="0" dirty="0" smtClean="0"/>
                        <a:t>setup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47AA42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47AA42"/>
                        </a:solidFill>
                      </a:endParaRPr>
                    </a:p>
                  </a:txBody>
                  <a:tcPr/>
                </a:tc>
              </a:tr>
              <a:tr h="427365">
                <a:tc>
                  <a:txBody>
                    <a:bodyPr/>
                    <a:lstStyle/>
                    <a:p>
                      <a:r>
                        <a:rPr lang="en-US" dirty="0" smtClean="0"/>
                        <a:t>Seamless integration with IDEs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27365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create cross project dependencies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Yes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01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JAR Support in 5.1</a:t>
            </a:r>
          </a:p>
          <a:p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JAR Support in 5.1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${ALF_HOME}/modules/[</a:t>
            </a:r>
            <a:r>
              <a:rPr lang="en-US" dirty="0" err="1" smtClean="0"/>
              <a:t>platform|share</a:t>
            </a:r>
            <a:r>
              <a:rPr lang="en-US" dirty="0" smtClean="0"/>
              <a:t>]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Simple module, no 3</a:t>
            </a:r>
            <a:r>
              <a:rPr lang="en-US" baseline="30000" dirty="0" smtClean="0"/>
              <a:t>rd</a:t>
            </a:r>
            <a:r>
              <a:rPr lang="en-US" dirty="0" smtClean="0"/>
              <a:t> party dependencies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Include </a:t>
            </a:r>
            <a:r>
              <a:rPr lang="en-US" dirty="0" err="1" smtClean="0"/>
              <a:t>module.properties</a:t>
            </a:r>
            <a:r>
              <a:rPr lang="en-US" dirty="0" smtClean="0"/>
              <a:t>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Put static assets in META-INF/resources</a:t>
            </a:r>
          </a:p>
          <a:p>
            <a:pPr marL="1200150" lvl="2" indent="-285750">
              <a:buFont typeface="Arial"/>
              <a:buChar char="•"/>
            </a:pPr>
            <a:r>
              <a:rPr lang="en-US" b="1" dirty="0" smtClean="0"/>
              <a:t>Servlet3 specs takes care of this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Put web fragments in META-INF/web-</a:t>
            </a:r>
            <a:r>
              <a:rPr lang="en-US" dirty="0" err="1" smtClean="0"/>
              <a:t>fragment.xml</a:t>
            </a:r>
            <a:endParaRPr lang="en-US" dirty="0" smtClean="0"/>
          </a:p>
          <a:p>
            <a:pPr marL="1200150" lvl="2" indent="-285750">
              <a:buFont typeface="Arial"/>
              <a:buChar char="•"/>
            </a:pPr>
            <a:r>
              <a:rPr lang="en-US" b="1" dirty="0" smtClean="0"/>
              <a:t>Allows additive changes to </a:t>
            </a:r>
            <a:r>
              <a:rPr lang="en-US" b="1" dirty="0" err="1" smtClean="0"/>
              <a:t>web.xml</a:t>
            </a:r>
            <a:endParaRPr lang="en-US" b="1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Look at Alfresco SDK Samples in </a:t>
            </a:r>
            <a:r>
              <a:rPr lang="en-US" dirty="0" err="1" smtClean="0"/>
              <a:t>GitHub</a:t>
            </a:r>
            <a:r>
              <a:rPr lang="en-US" dirty="0" smtClean="0"/>
              <a:t> for references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5.1 still support AMPs – no change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Install with MMT as usual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Supports 3</a:t>
            </a:r>
            <a:r>
              <a:rPr lang="en-US" baseline="30000" dirty="0" smtClean="0"/>
              <a:t>rd</a:t>
            </a:r>
            <a:r>
              <a:rPr lang="en-US" dirty="0" smtClean="0"/>
              <a:t> party dependencies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7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alpha val="20000"/>
                  </a:schemeClr>
                </a:solidFill>
              </a:rPr>
              <a:t>JAR Support in 5.1</a:t>
            </a:r>
          </a:p>
          <a:p>
            <a:endParaRPr lang="en-US" b="1" dirty="0" smtClean="0">
              <a:solidFill>
                <a:schemeClr val="tx1">
                  <a:alpha val="2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chemeClr val="tx1">
                    <a:alpha val="20000"/>
                  </a:schemeClr>
                </a:solidFill>
              </a:rPr>
              <a:t>JAR Support in 5.1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${ALF_HOME}/modules/[</a:t>
            </a:r>
            <a:r>
              <a:rPr lang="en-US" dirty="0" err="1" smtClean="0">
                <a:solidFill>
                  <a:schemeClr val="tx1">
                    <a:alpha val="20000"/>
                  </a:schemeClr>
                </a:solidFill>
              </a:rPr>
              <a:t>platform|share</a:t>
            </a: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]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Simple module, no 3</a:t>
            </a:r>
            <a:r>
              <a:rPr lang="en-US" baseline="30000" dirty="0" smtClean="0">
                <a:solidFill>
                  <a:schemeClr val="tx1">
                    <a:alpha val="2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 party dependencies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Include </a:t>
            </a:r>
            <a:r>
              <a:rPr lang="en-US" dirty="0" err="1" smtClean="0">
                <a:solidFill>
                  <a:schemeClr val="tx1">
                    <a:alpha val="20000"/>
                  </a:schemeClr>
                </a:solidFill>
              </a:rPr>
              <a:t>module.properties</a:t>
            </a: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Put static assets in META-INF/resources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Servlet3 specs takes care of this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Put web fragments in META-INF/web-</a:t>
            </a:r>
            <a:r>
              <a:rPr lang="en-US" dirty="0" err="1" smtClean="0">
                <a:solidFill>
                  <a:schemeClr val="tx1">
                    <a:alpha val="20000"/>
                  </a:schemeClr>
                </a:solidFill>
              </a:rPr>
              <a:t>fragment.xml</a:t>
            </a:r>
            <a:endParaRPr lang="en-US" dirty="0" smtClean="0">
              <a:solidFill>
                <a:schemeClr val="tx1">
                  <a:alpha val="20000"/>
                </a:schemeClr>
              </a:solidFill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Allows additive changes to </a:t>
            </a:r>
            <a:r>
              <a:rPr lang="en-US" dirty="0" err="1" smtClean="0">
                <a:solidFill>
                  <a:schemeClr val="tx1">
                    <a:alpha val="20000"/>
                  </a:schemeClr>
                </a:solidFill>
              </a:rPr>
              <a:t>web.xml</a:t>
            </a:r>
            <a:endParaRPr lang="en-US" dirty="0" smtClean="0">
              <a:solidFill>
                <a:schemeClr val="tx1">
                  <a:alpha val="20000"/>
                </a:schemeClr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Look at Alfresco SDK Samples in </a:t>
            </a:r>
            <a:r>
              <a:rPr lang="en-US" dirty="0" err="1" smtClean="0">
                <a:solidFill>
                  <a:schemeClr val="tx1">
                    <a:alpha val="2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 for references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chemeClr val="tx1">
                  <a:alpha val="2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chemeClr val="tx1">
                    <a:alpha val="20000"/>
                  </a:schemeClr>
                </a:solidFill>
              </a:rPr>
              <a:t>5.1 still support AMPs – no change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Install with MMT as usual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Supports 3</a:t>
            </a:r>
            <a:r>
              <a:rPr lang="en-US" baseline="30000" dirty="0" smtClean="0">
                <a:solidFill>
                  <a:schemeClr val="tx1">
                    <a:alpha val="2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tx1">
                    <a:alpha val="20000"/>
                  </a:schemeClr>
                </a:solidFill>
              </a:rPr>
              <a:t> party dependencies</a:t>
            </a:r>
          </a:p>
          <a:p>
            <a:pPr lvl="1"/>
            <a:endParaRPr lang="en-US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481406">
            <a:off x="459802" y="2138320"/>
            <a:ext cx="75282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Neither AMPs or JARs are module systems!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6533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Why not just go </a:t>
            </a:r>
            <a:r>
              <a:rPr lang="en-US" b="1" dirty="0" err="1" smtClean="0"/>
              <a:t>OSGi</a:t>
            </a:r>
            <a:r>
              <a:rPr lang="en-US" b="1" dirty="0" smtClean="0"/>
              <a:t>?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OGSi</a:t>
            </a:r>
            <a:r>
              <a:rPr lang="en-US" dirty="0" smtClean="0"/>
              <a:t> would be a major effort and investment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Some efforts has been tried in a community project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Extremely invasive</a:t>
            </a:r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 all our dependencies are available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foundation for </a:t>
            </a:r>
            <a:r>
              <a:rPr lang="en-US" dirty="0" err="1" smtClean="0"/>
              <a:t>OSGi</a:t>
            </a:r>
            <a:r>
              <a:rPr lang="en-US" dirty="0" smtClean="0"/>
              <a:t> is a JAR</a:t>
            </a:r>
          </a:p>
        </p:txBody>
      </p:sp>
    </p:spTree>
    <p:extLst>
      <p:ext uri="{BB962C8B-B14F-4D97-AF65-F5344CB8AC3E}">
        <p14:creationId xmlns:p14="http://schemas.microsoft.com/office/powerpoint/2010/main" val="387271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of you may know me as </a:t>
            </a:r>
            <a:r>
              <a:rPr lang="en-US" b="1" dirty="0" err="1" smtClean="0"/>
              <a:t>ohej</a:t>
            </a:r>
            <a:endParaRPr lang="en-US" b="1" dirty="0" smtClean="0"/>
          </a:p>
          <a:p>
            <a:r>
              <a:rPr lang="en-US" dirty="0" smtClean="0"/>
              <a:t>Works at Alfresco as Developer Evangelist</a:t>
            </a:r>
          </a:p>
          <a:p>
            <a:r>
              <a:rPr lang="en-US" b="1" dirty="0" smtClean="0"/>
              <a:t>Transitioning into product management</a:t>
            </a:r>
          </a:p>
          <a:p>
            <a:pPr lvl="1"/>
            <a:r>
              <a:rPr lang="en-US" b="1" dirty="0" smtClean="0"/>
              <a:t>I’m responsible for Developer Platform &amp; API’s</a:t>
            </a:r>
          </a:p>
          <a:p>
            <a:r>
              <a:rPr lang="en-US" dirty="0" smtClean="0"/>
              <a:t>6 years of experience working with Alfresco</a:t>
            </a:r>
          </a:p>
          <a:p>
            <a:r>
              <a:rPr lang="en-US" dirty="0" smtClean="0"/>
              <a:t>Co-founder of Order of The Bee</a:t>
            </a:r>
          </a:p>
          <a:p>
            <a:r>
              <a:rPr lang="en-US" dirty="0" smtClean="0"/>
              <a:t>Community contributor</a:t>
            </a:r>
          </a:p>
          <a:p>
            <a:pPr lvl="1"/>
            <a:r>
              <a:rPr lang="en-US" dirty="0" smtClean="0"/>
              <a:t>SDK contributions</a:t>
            </a:r>
          </a:p>
          <a:p>
            <a:pPr lvl="1"/>
            <a:r>
              <a:rPr lang="en-US" dirty="0" smtClean="0"/>
              <a:t>Aikau tutorials</a:t>
            </a:r>
          </a:p>
          <a:p>
            <a:pPr lvl="1"/>
            <a:r>
              <a:rPr lang="en-US" dirty="0" smtClean="0"/>
              <a:t>Almost always online in #Alfresco @</a:t>
            </a:r>
            <a:r>
              <a:rPr lang="en-US" dirty="0" err="1" smtClean="0"/>
              <a:t>FreeNode</a:t>
            </a:r>
            <a:endParaRPr lang="en-US" dirty="0" smtClean="0"/>
          </a:p>
          <a:p>
            <a:r>
              <a:rPr lang="en-US" dirty="0" smtClean="0"/>
              <a:t>Open Source enthusiast </a:t>
            </a:r>
          </a:p>
        </p:txBody>
      </p:sp>
      <p:sp>
        <p:nvSpPr>
          <p:cNvPr id="7" name="Vertical Text Placeholder 6"/>
          <p:cNvSpPr>
            <a:spLocks noGrp="1"/>
          </p:cNvSpPr>
          <p:nvPr>
            <p:ph type="body" orient="vert" sz="quarter" idx="13"/>
          </p:nvPr>
        </p:nvSpPr>
        <p:spPr>
          <a:xfrm>
            <a:off x="8776674" y="147986"/>
            <a:ext cx="395288" cy="1706916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6136" y="1173924"/>
            <a:ext cx="2781092" cy="2155535"/>
          </a:xfrm>
        </p:spPr>
        <p:txBody>
          <a:bodyPr/>
          <a:lstStyle/>
          <a:p>
            <a:r>
              <a:rPr lang="en-US" dirty="0" smtClean="0"/>
              <a:t>Ole Hejlskov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Product Manager</a:t>
            </a:r>
            <a:br>
              <a:rPr lang="en-US" sz="1600" dirty="0" smtClean="0"/>
            </a:br>
            <a:r>
              <a:rPr lang="en-US" sz="1600" dirty="0" smtClean="0">
                <a:hlinkClick r:id="rId2"/>
              </a:rPr>
              <a:t>ole.hejlskov@alfresco.com</a:t>
            </a:r>
            <a:br>
              <a:rPr lang="en-US" sz="1600" dirty="0" smtClean="0">
                <a:hlinkClick r:id="rId2"/>
              </a:rPr>
            </a:br>
            <a:r>
              <a:rPr lang="en-US" sz="1600" dirty="0" smtClean="0"/>
              <a:t>@</a:t>
            </a:r>
            <a:r>
              <a:rPr lang="en-US" sz="1600" dirty="0" err="1" smtClean="0"/>
              <a:t>OleHejlskov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868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.. But Java 9 has this new cool thing</a:t>
            </a:r>
          </a:p>
          <a:p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 sure does, and we’re following it closely… but it is simply not there yet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899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Alfresco SDK 3.0 is under development</a:t>
            </a:r>
          </a:p>
          <a:p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JAR Support is a key feature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Makes IDE integration effortless </a:t>
            </a:r>
            <a:r>
              <a:rPr lang="en-US" sz="2000" i="1" dirty="0" smtClean="0"/>
              <a:t>– “it’s a JAR, it just works”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Standard directory layout – no more </a:t>
            </a:r>
            <a:r>
              <a:rPr lang="en-US" sz="2000" dirty="0" err="1" smtClean="0"/>
              <a:t>src</a:t>
            </a:r>
            <a:r>
              <a:rPr lang="en-US" sz="2000" dirty="0" smtClean="0"/>
              <a:t>/main/amp/*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AMP as an optional assembly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Consolidate “runner” logic into a plugin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/>
              <a:t>mvn</a:t>
            </a:r>
            <a:r>
              <a:rPr lang="en-US" sz="2000" dirty="0" smtClean="0"/>
              <a:t> </a:t>
            </a:r>
            <a:r>
              <a:rPr lang="en-US" sz="2000" dirty="0" err="1" smtClean="0"/>
              <a:t>alfresco:run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Can run repo, </a:t>
            </a:r>
            <a:r>
              <a:rPr lang="en-US" sz="2000" dirty="0" err="1" smtClean="0"/>
              <a:t>solr</a:t>
            </a:r>
            <a:r>
              <a:rPr lang="en-US" sz="2000" dirty="0" smtClean="0"/>
              <a:t> and share – or each individually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Optional parent </a:t>
            </a:r>
            <a:r>
              <a:rPr lang="en-US" sz="2000" b="1" dirty="0" err="1" smtClean="0"/>
              <a:t>pom</a:t>
            </a:r>
            <a:endParaRPr lang="en-US" sz="2000" b="1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Testing </a:t>
            </a:r>
            <a:r>
              <a:rPr lang="en-US" sz="2000" i="1" dirty="0" smtClean="0"/>
              <a:t>(Unit, integration and functional testing)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Hot reloading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Integration with Alfresco SPK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Yeoman generator – Thanks </a:t>
            </a:r>
            <a:r>
              <a:rPr lang="en-US" sz="2000" b="1" dirty="0" err="1" smtClean="0"/>
              <a:t>Bindu</a:t>
            </a:r>
            <a:r>
              <a:rPr lang="en-US" sz="2000" b="1" dirty="0" smtClean="0"/>
              <a:t>!!!!!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742950" lvl="1" indent="-285750">
              <a:buFont typeface="Arial"/>
              <a:buChar char="•"/>
            </a:pPr>
            <a:endParaRPr lang="en-US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8044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15375" y="4786313"/>
            <a:ext cx="428625" cy="274637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8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JARs are just the first step</a:t>
            </a:r>
          </a:p>
          <a:p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We are actively investigating a new module/plugin system for Alfresco</a:t>
            </a:r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OSGi</a:t>
            </a:r>
            <a:r>
              <a:rPr lang="en-US" dirty="0" smtClean="0"/>
              <a:t> does not seem to be the answer, but it has not been fully ruled out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By reverting to a JAR with AMPs as an optional assembly it becomes easy to support a new format while still ensuring backwards compatibility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u="sng" dirty="0" smtClean="0"/>
              <a:t>We do not currently have a timeline for the new module system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733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15375" y="4786313"/>
            <a:ext cx="428625" cy="274637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&lt;/presentation&gt;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9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me</a:t>
            </a:r>
          </a:p>
          <a:p>
            <a:endParaRPr lang="en-US" dirty="0"/>
          </a:p>
          <a:p>
            <a:r>
              <a:rPr lang="en-US" dirty="0" smtClean="0"/>
              <a:t>The Good, The Bad and The Ugly</a:t>
            </a:r>
          </a:p>
          <a:p>
            <a:endParaRPr lang="en-US" dirty="0"/>
          </a:p>
          <a:p>
            <a:r>
              <a:rPr lang="en-US" dirty="0" smtClean="0"/>
              <a:t>The Past, Present and Future</a:t>
            </a:r>
          </a:p>
          <a:p>
            <a:endParaRPr lang="en-US" dirty="0"/>
          </a:p>
          <a:p>
            <a:r>
              <a:rPr lang="en-US" dirty="0" smtClean="0"/>
              <a:t>Demo</a:t>
            </a:r>
          </a:p>
          <a:p>
            <a:endParaRPr lang="en-US" dirty="0"/>
          </a:p>
          <a:p>
            <a:r>
              <a:rPr lang="en-US" dirty="0" smtClean="0"/>
              <a:t>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2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Good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0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Good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Alfresco SDK has gained traction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Easy to get started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Example code and tests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Hot reloading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SDK 2.0 and 2.1 really improves productivity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More and more fixes in product rather than SDK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Integrates easily with IDEs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Combined with hot reloading it gives the </a:t>
            </a:r>
            <a:r>
              <a:rPr lang="en-US" dirty="0" err="1" smtClean="0"/>
              <a:t>Save’n’refresh</a:t>
            </a:r>
            <a:r>
              <a:rPr lang="en-US" dirty="0" smtClean="0"/>
              <a:t> feel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Debugging is easier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Easy to get help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If you are facing an issue with your code, having it all in an SDK project it is easy to send the whole project and have get help in the community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This also applies to Developer Support!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A lot of good resources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hlinkClick r:id="rId2"/>
              </a:rPr>
              <a:t>SDK Video tutorial</a:t>
            </a:r>
            <a:r>
              <a:rPr lang="en-US" dirty="0" smtClean="0"/>
              <a:t> </a:t>
            </a:r>
            <a:r>
              <a:rPr lang="en-US" i="1" dirty="0" smtClean="0"/>
              <a:t>(a bit old, but still valid)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hlinkClick r:id="rId3"/>
              </a:rPr>
              <a:t>Revamped documentation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281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6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63063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Bad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661" y="222645"/>
            <a:ext cx="8370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Alfresco SDK was created before Alfresco was fully “</a:t>
            </a:r>
            <a:r>
              <a:rPr lang="en-US" b="1" dirty="0" err="1" smtClean="0"/>
              <a:t>mavenized</a:t>
            </a:r>
            <a:r>
              <a:rPr lang="en-US" b="1" dirty="0" smtClean="0"/>
              <a:t>”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This means that a lot of hacks was made in the SDK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H2 support ended in limbo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Solr</a:t>
            </a:r>
            <a:r>
              <a:rPr lang="en-US" dirty="0" smtClean="0"/>
              <a:t> artifacts changed in 4.2.f, 5.0.c and 5.0.d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Solr</a:t>
            </a:r>
            <a:r>
              <a:rPr lang="en-US" dirty="0" smtClean="0"/>
              <a:t> SSL / Repo SSL hacks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Replacer plugin to comment out sections in </a:t>
            </a:r>
            <a:r>
              <a:rPr lang="en-US" dirty="0" err="1" smtClean="0"/>
              <a:t>web.xml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hlinkClick r:id="rId2"/>
              </a:rPr>
              <a:t>Complex compatibility matrix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186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Text Placeholder 3"/>
          <p:cNvSpPr>
            <a:spLocks noGrp="1"/>
          </p:cNvSpPr>
          <p:nvPr>
            <p:ph type="body" orient="vert" sz="quarter" idx="13"/>
          </p:nvPr>
        </p:nvSpPr>
        <p:spPr>
          <a:xfrm>
            <a:off x="8779996" y="147986"/>
            <a:ext cx="395288" cy="1706916"/>
          </a:xfrm>
        </p:spPr>
        <p:txBody>
          <a:bodyPr/>
          <a:lstStyle/>
          <a:p>
            <a:r>
              <a:rPr lang="en-US" dirty="0" smtClean="0"/>
              <a:t>The Bad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3534" y="9565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shot 2016-04-08 23.1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8" y="248491"/>
            <a:ext cx="6934215" cy="45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fresco_CorporateDeck_Theme_16x9">
  <a:themeElements>
    <a:clrScheme name="Alfresco Colors">
      <a:dk1>
        <a:srgbClr val="6D6F73"/>
      </a:dk1>
      <a:lt1>
        <a:sysClr val="window" lastClr="FFFFFF"/>
      </a:lt1>
      <a:dk2>
        <a:srgbClr val="47AA42"/>
      </a:dk2>
      <a:lt2>
        <a:srgbClr val="FFFFFF"/>
      </a:lt2>
      <a:accent1>
        <a:srgbClr val="8BC23B"/>
      </a:accent1>
      <a:accent2>
        <a:srgbClr val="005DAB"/>
      </a:accent2>
      <a:accent3>
        <a:srgbClr val="F89829"/>
      </a:accent3>
      <a:accent4>
        <a:srgbClr val="42BBFF"/>
      </a:accent4>
      <a:accent5>
        <a:srgbClr val="005DAB"/>
      </a:accent5>
      <a:accent6>
        <a:srgbClr val="47AA42"/>
      </a:accent6>
      <a:hlink>
        <a:srgbClr val="8BC23B"/>
      </a:hlink>
      <a:folHlink>
        <a:srgbClr val="8BC2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Alfresco_CorporateDeck_Theme_16x9.thmx</Template>
  <TotalTime>1780</TotalTime>
  <Words>1337</Words>
  <Application>Microsoft Macintosh PowerPoint</Application>
  <PresentationFormat>On-screen Show (16:9)</PresentationFormat>
  <Paragraphs>278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Alfresco_CorporateDeck_Theme_16x9</vt:lpstr>
      <vt:lpstr>Alfresco SDK </vt:lpstr>
      <vt:lpstr>Ole Hejlskov </vt:lpstr>
      <vt:lpstr>Ole Hejlskov Product Manager ole.hejlskov@alfresco.com @OleHejlskov</vt:lpstr>
      <vt:lpstr>Agenda</vt:lpstr>
      <vt:lpstr>The Good</vt:lpstr>
      <vt:lpstr>PowerPoint Presentation</vt:lpstr>
      <vt:lpstr>The Bad</vt:lpstr>
      <vt:lpstr>PowerPoint Presentation</vt:lpstr>
      <vt:lpstr>PowerPoint Presentation</vt:lpstr>
      <vt:lpstr>PowerPoint Presentation</vt:lpstr>
      <vt:lpstr>The Ugly</vt:lpstr>
      <vt:lpstr>PowerPoint Presentation</vt:lpstr>
      <vt:lpstr>The Past, Present and Future</vt:lpstr>
      <vt:lpstr>The Past</vt:lpstr>
      <vt:lpstr>PowerPoint Presentation</vt:lpstr>
      <vt:lpstr>The Present</vt:lpstr>
      <vt:lpstr>PowerPoint Presentation</vt:lpstr>
      <vt:lpstr>PowerPoint Presentation</vt:lpstr>
      <vt:lpstr>PowerPoint Presentation</vt:lpstr>
      <vt:lpstr>The Future</vt:lpstr>
      <vt:lpstr>Let’s step back for a minute..</vt:lpstr>
      <vt:lpstr>What is the problem we are trying to solve?</vt:lpstr>
      <vt:lpstr>“As a developer I need simple, agile, and future-proof tools to extend Alfresco so that I can meet the needs of my evolving business”</vt:lpstr>
      <vt:lpstr>Requirements</vt:lpstr>
      <vt:lpstr>It all starts with a JAR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Questions?</vt:lpstr>
      <vt:lpstr>Thanks!</vt:lpstr>
    </vt:vector>
  </TitlesOfParts>
  <Company>Alfresco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Hampton</dc:creator>
  <cp:lastModifiedBy>Ole Hejlskov</cp:lastModifiedBy>
  <cp:revision>97</cp:revision>
  <dcterms:created xsi:type="dcterms:W3CDTF">2015-04-01T16:04:13Z</dcterms:created>
  <dcterms:modified xsi:type="dcterms:W3CDTF">2016-04-29T09:39:37Z</dcterms:modified>
</cp:coreProperties>
</file>